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Lst>
  <p:notesMasterIdLst>
    <p:notesMasterId r:id="rId22"/>
  </p:notesMasterIdLst>
  <p:handoutMasterIdLst>
    <p:handoutMasterId r:id="rId23"/>
  </p:handoutMasterIdLst>
  <p:sldIdLst>
    <p:sldId id="331" r:id="rId5"/>
    <p:sldId id="329" r:id="rId6"/>
    <p:sldId id="330" r:id="rId7"/>
    <p:sldId id="335" r:id="rId8"/>
    <p:sldId id="336" r:id="rId9"/>
    <p:sldId id="337" r:id="rId10"/>
    <p:sldId id="348" r:id="rId11"/>
    <p:sldId id="338" r:id="rId12"/>
    <p:sldId id="339" r:id="rId13"/>
    <p:sldId id="340" r:id="rId14"/>
    <p:sldId id="341" r:id="rId15"/>
    <p:sldId id="342" r:id="rId16"/>
    <p:sldId id="343" r:id="rId17"/>
    <p:sldId id="344" r:id="rId18"/>
    <p:sldId id="345" r:id="rId19"/>
    <p:sldId id="346" r:id="rId20"/>
    <p:sldId id="347" r:id="rId21"/>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5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99"/>
    <p:restoredTop sz="94660"/>
  </p:normalViewPr>
  <p:slideViewPr>
    <p:cSldViewPr showGuides="1">
      <p:cViewPr varScale="1">
        <p:scale>
          <a:sx n="99" d="100"/>
          <a:sy n="99" d="100"/>
        </p:scale>
        <p:origin x="96" y="114"/>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181ED-D19C-4114-81E9-437618932C9E}" type="datetimeFigureOut">
              <a:rPr lang="fr-FR" smtClean="0"/>
              <a:t>21/03/2024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974224-5811-445A-AD61-7596C32D78DC}" type="slidenum">
              <a:rPr lang="fr-FR" smtClean="0"/>
              <a:t>‹N°›</a:t>
            </a:fld>
            <a:endParaRPr lang="fr-FR"/>
          </a:p>
        </p:txBody>
      </p:sp>
    </p:spTree>
    <p:extLst>
      <p:ext uri="{BB962C8B-B14F-4D97-AF65-F5344CB8AC3E}">
        <p14:creationId xmlns:p14="http://schemas.microsoft.com/office/powerpoint/2010/main" val="2322235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21/03/2024</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stretch>
            <a:fillRect/>
          </a:stretch>
        </p:blipFill>
        <p:spPr>
          <a:xfrm>
            <a:off x="180000" y="180000"/>
            <a:ext cx="2980909" cy="24480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0" y="0"/>
            <a:ext cx="1882906" cy="1548000"/>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1058682"/>
            <a:ext cx="9144000" cy="4084818"/>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0" indent="0">
              <a:buFont typeface="+mj-lt"/>
              <a:buNone/>
              <a:defRPr sz="3250"/>
            </a:lvl1pPr>
          </a:lstStyle>
          <a:p>
            <a:endParaRPr lang="fr-FR" dirty="0"/>
          </a:p>
        </p:txBody>
      </p:sp>
      <p:sp>
        <p:nvSpPr>
          <p:cNvPr id="3" name="Espace réservé de la date 2"/>
          <p:cNvSpPr>
            <a:spLocks noGrp="1"/>
          </p:cNvSpPr>
          <p:nvPr>
            <p:ph type="dt" sz="half" idx="10"/>
          </p:nvPr>
        </p:nvSpPr>
        <p:spPr bwMode="gray"/>
        <p:txBody>
          <a:bodyPr/>
          <a:lstStyle>
            <a:lvl1pPr>
              <a:defRPr>
                <a:solidFill>
                  <a:srgbClr val="435997"/>
                </a:solidFill>
                <a:latin typeface="Marianne" panose="02000000000000000000" pitchFamily="2" charset="0"/>
              </a:defRPr>
            </a:lvl1pPr>
          </a:lstStyle>
          <a:p>
            <a:pPr algn="r"/>
            <a:r>
              <a:rPr lang="fr-FR" cap="all" dirty="0"/>
              <a:t>2023-2024</a:t>
            </a: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a:xfrm>
            <a:off x="360000" y="4783500"/>
            <a:ext cx="5904000" cy="360000"/>
          </a:xfrm>
          <a:prstGeom prst="rect">
            <a:avLst/>
          </a:prstGeom>
        </p:spPr>
        <p:txBody>
          <a:bodyPr/>
          <a:lstStyle>
            <a:lvl1pPr>
              <a:defRPr/>
            </a:lvl1pPr>
          </a:lstStyle>
          <a:p>
            <a:r>
              <a:rPr lang="fr-FR" dirty="0"/>
              <a:t>Intitulé de la direction ou de l’organisme rattaché</a:t>
            </a:r>
          </a:p>
        </p:txBody>
      </p:sp>
      <p:sp>
        <p:nvSpPr>
          <p:cNvPr id="5" name="Espace réservé du numéro de diapositive 4"/>
          <p:cNvSpPr>
            <a:spLocks noGrp="1"/>
          </p:cNvSpPr>
          <p:nvPr>
            <p:ph type="sldNum" sz="quarter" idx="12"/>
          </p:nvPr>
        </p:nvSpPr>
        <p:spPr bwMode="gray">
          <a:xfrm>
            <a:off x="6264000" y="4783500"/>
            <a:ext cx="1350000" cy="360000"/>
          </a:xfrm>
          <a:prstGeom prst="rect">
            <a:avLst/>
          </a:prstGeom>
        </p:spPr>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bwMode="gray"/>
        <p:txBody>
          <a:bodyPr/>
          <a:lstStyle/>
          <a:p>
            <a:pPr algn="r"/>
            <a:r>
              <a:rPr lang="fr-FR" cap="all" dirty="0"/>
              <a:t>2023-2024</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0" marR="0" indent="0" algn="l" defTabSz="914400" rtl="0" eaLnBrk="1" fontAlgn="auto" latinLnBrk="0" hangingPunct="1">
              <a:lnSpc>
                <a:spcPct val="100000"/>
              </a:lnSpc>
              <a:spcBef>
                <a:spcPts val="0"/>
              </a:spcBef>
              <a:spcAft>
                <a:spcPts val="0"/>
              </a:spcAft>
              <a:buClrTx/>
              <a:buSzTx/>
              <a:buFontTx/>
              <a:buNone/>
              <a:tabLst/>
              <a:defRPr sz="750" b="1"/>
            </a:lvl1pPr>
            <a:lvl2pPr marL="108000" indent="-108000" algn="r">
              <a:spcBef>
                <a:spcPts val="0"/>
              </a:spcBef>
              <a:spcAft>
                <a:spcPts val="0"/>
              </a:spcAft>
              <a:buFont typeface="+mj-lt"/>
              <a:buAutoNum type="alphaLcPeriod"/>
              <a:defRPr sz="750"/>
            </a:lvl2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435997"/>
                </a:solidFill>
                <a:effectLst/>
                <a:uLnTx/>
                <a:uFillTx/>
                <a:latin typeface="Marianne" panose="02000000000000000000" pitchFamily="2" charset="0"/>
                <a:ea typeface="+mn-ea"/>
                <a:cs typeface="+mn-cs"/>
              </a:rPr>
              <a:t>Valider les demandes d’orientation</a:t>
            </a:r>
          </a:p>
          <a:p>
            <a:pPr lvl="0"/>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rgbClr val="435997"/>
                </a:solidFill>
                <a:latin typeface="Marianne" panose="02000000000000000000" pitchFamily="2" charset="0"/>
              </a:defRPr>
            </a:lvl1pPr>
          </a:lstStyle>
          <a:p>
            <a:pPr algn="r"/>
            <a:r>
              <a:rPr lang="fr-FR" cap="all" dirty="0"/>
              <a:t>2023-2024</a:t>
            </a:r>
          </a:p>
        </p:txBody>
      </p:sp>
      <p:pic>
        <p:nvPicPr>
          <p:cNvPr id="5" name="Image 4"/>
          <p:cNvPicPr>
            <a:picLocks noChangeAspect="1"/>
          </p:cNvPicPr>
          <p:nvPr userDrawn="1"/>
        </p:nvPicPr>
        <p:blipFill>
          <a:blip r:embed="rId8"/>
          <a:stretch>
            <a:fillRect/>
          </a:stretch>
        </p:blipFill>
        <p:spPr>
          <a:xfrm>
            <a:off x="107504" y="78405"/>
            <a:ext cx="1091279" cy="896190"/>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a:xfrm>
            <a:off x="7596336" y="4773703"/>
            <a:ext cx="1170000" cy="360000"/>
          </a:xfrm>
        </p:spPr>
        <p:txBody>
          <a:bodyPr/>
          <a:lstStyle/>
          <a:p>
            <a:pPr algn="r"/>
            <a:r>
              <a:rPr lang="fr-FR" cap="all" dirty="0"/>
              <a:t>2023-2024</a:t>
            </a:r>
          </a:p>
        </p:txBody>
      </p:sp>
      <p:sp>
        <p:nvSpPr>
          <p:cNvPr id="10" name="Espace réservé du texte 5"/>
          <p:cNvSpPr txBox="1">
            <a:spLocks/>
          </p:cNvSpPr>
          <p:nvPr/>
        </p:nvSpPr>
        <p:spPr>
          <a:xfrm>
            <a:off x="1043608" y="1635646"/>
            <a:ext cx="7254000" cy="2725228"/>
          </a:xfrm>
          <a:prstGeom prst="rect">
            <a:avLst/>
          </a:prstGeom>
        </p:spPr>
        <p:txBody>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defTabSz="914378">
              <a:lnSpc>
                <a:spcPct val="90000"/>
              </a:lnSpc>
              <a:spcAft>
                <a:spcPts val="0"/>
              </a:spcAft>
            </a:pPr>
            <a:r>
              <a:rPr lang="fr-FR" sz="3250" b="1" cap="all" dirty="0">
                <a:solidFill>
                  <a:srgbClr val="435997"/>
                </a:solidFill>
                <a:latin typeface="Marianne" panose="02000000000000000000" pitchFamily="2" charset="0"/>
              </a:rPr>
              <a:t>Service en ligne orientation</a:t>
            </a:r>
          </a:p>
          <a:p>
            <a:pPr lvl="0" defTabSz="914378">
              <a:lnSpc>
                <a:spcPct val="90000"/>
              </a:lnSpc>
              <a:spcAft>
                <a:spcPts val="0"/>
              </a:spcAft>
            </a:pPr>
            <a:endParaRPr lang="fr-FR" sz="3250" b="1" cap="all" dirty="0">
              <a:solidFill>
                <a:srgbClr val="435997"/>
              </a:solidFill>
              <a:latin typeface="Marianne" panose="02000000000000000000" pitchFamily="2" charset="0"/>
            </a:endParaRPr>
          </a:p>
          <a:p>
            <a:pPr marL="0" lvl="1" indent="0" defTabSz="914378">
              <a:spcBef>
                <a:spcPts val="500"/>
              </a:spcBef>
              <a:spcAft>
                <a:spcPts val="0"/>
              </a:spcAft>
              <a:buNone/>
            </a:pPr>
            <a:r>
              <a:rPr lang="fr-FR" sz="2800" b="1" dirty="0">
                <a:solidFill>
                  <a:srgbClr val="435997"/>
                </a:solidFill>
                <a:latin typeface="Marianne" panose="02000000000000000000" pitchFamily="2" charset="0"/>
              </a:rPr>
              <a:t>Comment demander sa voie d’orientation après la 3</a:t>
            </a:r>
            <a:r>
              <a:rPr lang="fr-FR" sz="2800" b="1" baseline="30000" dirty="0">
                <a:solidFill>
                  <a:srgbClr val="435997"/>
                </a:solidFill>
                <a:latin typeface="Marianne" panose="02000000000000000000" pitchFamily="2" charset="0"/>
              </a:rPr>
              <a:t>e</a:t>
            </a:r>
            <a:r>
              <a:rPr lang="fr-FR" sz="2800" b="1" dirty="0">
                <a:solidFill>
                  <a:srgbClr val="435997"/>
                </a:solidFill>
                <a:latin typeface="Marianne" panose="02000000000000000000" pitchFamily="2" charset="0"/>
              </a:rPr>
              <a:t> ?</a:t>
            </a:r>
          </a:p>
          <a:p>
            <a:pPr marL="0" lvl="1" indent="0" defTabSz="914378">
              <a:spcBef>
                <a:spcPts val="500"/>
              </a:spcBef>
              <a:spcAft>
                <a:spcPts val="0"/>
              </a:spcAft>
              <a:buNone/>
            </a:pPr>
            <a:endParaRPr lang="fr-FR" sz="3200" b="1" dirty="0">
              <a:solidFill>
                <a:srgbClr val="435997"/>
              </a:solidFill>
              <a:latin typeface="Marianne" panose="02000000000000000000" pitchFamily="2" charset="0"/>
            </a:endParaRPr>
          </a:p>
          <a:p>
            <a:pPr marL="0" lvl="1" indent="0" defTabSz="914378">
              <a:spcBef>
                <a:spcPts val="500"/>
              </a:spcBef>
              <a:spcAft>
                <a:spcPts val="0"/>
              </a:spcAft>
              <a:buNone/>
            </a:pPr>
            <a:r>
              <a:rPr lang="fr-FR" sz="2800" b="1" i="1" dirty="0">
                <a:solidFill>
                  <a:srgbClr val="435997"/>
                </a:solidFill>
                <a:latin typeface="Marianne" panose="02000000000000000000" pitchFamily="2" charset="0"/>
              </a:rPr>
              <a:t>Dialogue avec le conseil de classe</a:t>
            </a:r>
          </a:p>
          <a:p>
            <a:pPr marL="180000" lvl="1" indent="0">
              <a:buNone/>
            </a:pPr>
            <a:endParaRPr lang="fr-FR" sz="2800" b="1" dirty="0">
              <a:solidFill>
                <a:srgbClr val="435997"/>
              </a:solidFill>
            </a:endParaRPr>
          </a:p>
          <a:p>
            <a:pPr lvl="1"/>
            <a:endParaRPr lang="fr-FR" sz="3200" b="1" baseline="30000" dirty="0"/>
          </a:p>
          <a:p>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510354" y="311499"/>
            <a:ext cx="6600795" cy="4176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461665"/>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a:p>
            <a:endParaRPr lang="fr-FR" sz="12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251520" y="4394295"/>
            <a:ext cx="8216027"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Les étapes sont présentées avec des conseils pour s’informer sur les établissements et les formations envisagées après la 3</a:t>
            </a:r>
            <a:r>
              <a:rPr lang="fr-FR" sz="1400" baseline="30000" dirty="0">
                <a:solidFill>
                  <a:schemeClr val="tx2">
                    <a:lumMod val="75000"/>
                  </a:schemeClr>
                </a:solidFill>
                <a:latin typeface="Marianne" panose="02000000000000000000" pitchFamily="2" charset="0"/>
              </a:rPr>
              <a:t>e</a:t>
            </a:r>
            <a:r>
              <a:rPr lang="fr-FR" sz="1400" dirty="0">
                <a:solidFill>
                  <a:schemeClr val="tx2">
                    <a:lumMod val="75000"/>
                  </a:schemeClr>
                </a:solidFill>
                <a:latin typeface="Marianne" panose="02000000000000000000" pitchFamily="2" charset="0"/>
              </a:rPr>
              <a:t>.</a:t>
            </a:r>
          </a:p>
        </p:txBody>
      </p:sp>
    </p:spTree>
    <p:extLst>
      <p:ext uri="{BB962C8B-B14F-4D97-AF65-F5344CB8AC3E}">
        <p14:creationId xmlns:p14="http://schemas.microsoft.com/office/powerpoint/2010/main" val="1334725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339752" y="357666"/>
            <a:ext cx="5590209"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179512" y="2678520"/>
            <a:ext cx="338437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400" dirty="0">
                <a:solidFill>
                  <a:schemeClr val="tx2">
                    <a:lumMod val="75000"/>
                  </a:schemeClr>
                </a:solidFill>
                <a:latin typeface="Marianne" panose="02000000000000000000" pitchFamily="2" charset="0"/>
              </a:rPr>
              <a:t>Le bouton + Ajouter un choix ouvre une pop-up qui permet la sélection d’une voie d’orientation.</a:t>
            </a:r>
          </a:p>
        </p:txBody>
      </p:sp>
    </p:spTree>
    <p:extLst>
      <p:ext uri="{BB962C8B-B14F-4D97-AF65-F5344CB8AC3E}">
        <p14:creationId xmlns:p14="http://schemas.microsoft.com/office/powerpoint/2010/main" val="351275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Demander sa voie d’orientation après la 3</a:t>
            </a:r>
            <a:r>
              <a:rPr lang="fr-FR" sz="1200" b="1" baseline="30000" dirty="0">
                <a:solidFill>
                  <a:srgbClr val="435997"/>
                </a:solidFill>
                <a:latin typeface="Marianne" panose="02000000000000000000" pitchFamily="2" charset="0"/>
              </a:rPr>
              <a:t>e</a:t>
            </a:r>
            <a:endParaRPr lang="fr-FR" sz="1200" b="1" dirty="0">
              <a:solidFill>
                <a:srgbClr val="435997"/>
              </a:solidFill>
              <a:latin typeface="Marianne" panose="02000000000000000000" pitchFamily="2" charset="0"/>
            </a:endParaRPr>
          </a:p>
        </p:txBody>
      </p:sp>
      <p:sp>
        <p:nvSpPr>
          <p:cNvPr id="9" name="Titre 8"/>
          <p:cNvSpPr>
            <a:spLocks noGrp="1"/>
          </p:cNvSpPr>
          <p:nvPr>
            <p:ph type="title" idx="4294967295"/>
          </p:nvPr>
        </p:nvSpPr>
        <p:spPr>
          <a:xfrm>
            <a:off x="251519" y="4181132"/>
            <a:ext cx="8681036" cy="9361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2">
                    <a:lumMod val="75000"/>
                  </a:schemeClr>
                </a:solidFill>
                <a:latin typeface="Marianne" panose="02000000000000000000" pitchFamily="2" charset="0"/>
              </a:rPr>
              <a:t>La sélection d’une voie se fait dans l’ordre de préférence, il est possible de modifier les choix jusqu’à la fermeture du service en ligne Orientation à la date indiquée par le chef d’établissement.</a:t>
            </a:r>
            <a:br>
              <a:rPr lang="fr-FR" sz="1400" dirty="0">
                <a:solidFill>
                  <a:schemeClr val="tx2">
                    <a:lumMod val="75000"/>
                  </a:schemeClr>
                </a:solidFill>
                <a:latin typeface="Marianne" panose="02000000000000000000" pitchFamily="2" charset="0"/>
              </a:rPr>
            </a:br>
            <a:endParaRPr lang="fr-FR" sz="1400" dirty="0">
              <a:solidFill>
                <a:schemeClr val="tx2">
                  <a:lumMod val="75000"/>
                </a:schemeClr>
              </a:solidFill>
              <a:latin typeface="Marianne" panose="02000000000000000000" pitchFamily="2" charset="0"/>
            </a:endParaRPr>
          </a:p>
        </p:txBody>
      </p:sp>
      <p:pic>
        <p:nvPicPr>
          <p:cNvPr id="4" name="Image 3"/>
          <p:cNvPicPr>
            <a:picLocks noChangeAspect="1"/>
          </p:cNvPicPr>
          <p:nvPr/>
        </p:nvPicPr>
        <p:blipFill>
          <a:blip r:embed="rId2"/>
          <a:stretch>
            <a:fillRect/>
          </a:stretch>
        </p:blipFill>
        <p:spPr>
          <a:xfrm>
            <a:off x="755576" y="761132"/>
            <a:ext cx="7824533" cy="3420000"/>
          </a:xfrm>
          <a:prstGeom prst="rect">
            <a:avLst/>
          </a:prstGeom>
        </p:spPr>
      </p:pic>
    </p:spTree>
    <p:extLst>
      <p:ext uri="{BB962C8B-B14F-4D97-AF65-F5344CB8AC3E}">
        <p14:creationId xmlns:p14="http://schemas.microsoft.com/office/powerpoint/2010/main" val="1954584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6" name="ZoneTexte 5"/>
          <p:cNvSpPr txBox="1"/>
          <p:nvPr/>
        </p:nvSpPr>
        <p:spPr>
          <a:xfrm>
            <a:off x="0" y="1484784"/>
            <a:ext cx="9143999" cy="4647426"/>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Valider les demandes d’orientation</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2073187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934831" y="357666"/>
            <a:ext cx="4665944" cy="4716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36504"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8" name="Titre 8"/>
          <p:cNvSpPr>
            <a:spLocks noGrp="1"/>
          </p:cNvSpPr>
          <p:nvPr>
            <p:ph type="title" idx="4294967295"/>
          </p:nvPr>
        </p:nvSpPr>
        <p:spPr>
          <a:xfrm>
            <a:off x="323528" y="2283718"/>
            <a:ext cx="3240360"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br>
              <a:rPr lang="fr-FR" sz="1400" dirty="0">
                <a:solidFill>
                  <a:schemeClr val="tx2">
                    <a:lumMod val="75000"/>
                  </a:schemeClr>
                </a:solidFill>
                <a:latin typeface="Marianne" panose="02000000000000000000" pitchFamily="2" charset="0"/>
              </a:rPr>
            </a:br>
            <a:r>
              <a:rPr lang="fr-FR" sz="1400" dirty="0">
                <a:solidFill>
                  <a:schemeClr val="tx2">
                    <a:lumMod val="75000"/>
                  </a:schemeClr>
                </a:solidFill>
                <a:latin typeface="Marianne" panose="02000000000000000000" pitchFamily="2" charset="0"/>
              </a:rPr>
              <a:t>Les choix validés sont transmis automatiquement à l’établissement pour le conseil de classe.</a:t>
            </a:r>
          </a:p>
        </p:txBody>
      </p:sp>
    </p:spTree>
    <p:extLst>
      <p:ext uri="{BB962C8B-B14F-4D97-AF65-F5344CB8AC3E}">
        <p14:creationId xmlns:p14="http://schemas.microsoft.com/office/powerpoint/2010/main" val="1549863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3419872" y="357666"/>
            <a:ext cx="3873546" cy="468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Valider les demandes d’orientation</a:t>
            </a:r>
          </a:p>
        </p:txBody>
      </p:sp>
      <p:sp>
        <p:nvSpPr>
          <p:cNvPr id="6" name="Rectangle 5"/>
          <p:cNvSpPr/>
          <p:nvPr/>
        </p:nvSpPr>
        <p:spPr>
          <a:xfrm>
            <a:off x="251520" y="1635646"/>
            <a:ext cx="3240360"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tx2">
                    <a:lumMod val="75000"/>
                  </a:schemeClr>
                </a:solidFill>
                <a:latin typeface="Marianne" panose="02000000000000000000" pitchFamily="2" charset="0"/>
              </a:rPr>
              <a:t>Un courriel avec le récapitulatif des choix validés est transmis à chaque représentant légal. </a:t>
            </a:r>
          </a:p>
          <a:p>
            <a:endParaRPr lang="fr-FR" sz="1400" b="1" dirty="0">
              <a:solidFill>
                <a:schemeClr val="tx2">
                  <a:lumMod val="75000"/>
                </a:schemeClr>
              </a:solidFill>
              <a:latin typeface="Marianne" panose="02000000000000000000" pitchFamily="2" charset="0"/>
            </a:endParaRPr>
          </a:p>
          <a:p>
            <a:r>
              <a:rPr lang="fr-FR" sz="1400" b="1" dirty="0">
                <a:solidFill>
                  <a:schemeClr val="tx2">
                    <a:lumMod val="75000"/>
                  </a:schemeClr>
                </a:solidFill>
                <a:latin typeface="Marianne" panose="02000000000000000000" pitchFamily="2" charset="0"/>
              </a:rPr>
              <a:t>Les choix peuvent être modifiés jusqu’à la fermeture du service. </a:t>
            </a:r>
          </a:p>
        </p:txBody>
      </p:sp>
    </p:spTree>
    <p:extLst>
      <p:ext uri="{BB962C8B-B14F-4D97-AF65-F5344CB8AC3E}">
        <p14:creationId xmlns:p14="http://schemas.microsoft.com/office/powerpoint/2010/main" val="280712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730574"/>
            <a:ext cx="9143999" cy="4680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latin typeface="Marianne" panose="02000000000000000000" pitchFamily="2" charset="0"/>
            </a:endParaRPr>
          </a:p>
          <a:p>
            <a:r>
              <a:rPr lang="fr-FR" sz="3200" b="1" dirty="0">
                <a:solidFill>
                  <a:schemeClr val="bg1"/>
                </a:solidFill>
                <a:latin typeface="Marianne" panose="02000000000000000000" pitchFamily="2" charset="0"/>
              </a:rPr>
              <a:t>Répondre aux propositions d’orientation</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941557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403648" y="322170"/>
            <a:ext cx="6692739" cy="4284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Répondre aux propositions d’orientation</a:t>
            </a:r>
          </a:p>
        </p:txBody>
      </p:sp>
      <p:sp>
        <p:nvSpPr>
          <p:cNvPr id="8" name="Rectangle 7"/>
          <p:cNvSpPr/>
          <p:nvPr/>
        </p:nvSpPr>
        <p:spPr>
          <a:xfrm>
            <a:off x="179512" y="4578808"/>
            <a:ext cx="8280920" cy="307777"/>
          </a:xfrm>
          <a:prstGeom prst="rect">
            <a:avLst/>
          </a:prstGeom>
        </p:spPr>
        <p:txBody>
          <a:bodyPr wrap="square">
            <a:spAutoFit/>
          </a:bodyPr>
          <a:lstStyle/>
          <a:p>
            <a:r>
              <a:rPr lang="fr-FR" sz="1400" b="1" dirty="0">
                <a:solidFill>
                  <a:schemeClr val="tx2">
                    <a:lumMod val="75000"/>
                  </a:schemeClr>
                </a:solidFill>
                <a:latin typeface="Marianne" panose="02000000000000000000" pitchFamily="2" charset="0"/>
              </a:rPr>
              <a:t>L’un ou l’autre des représentants légaux peut répondre aux propositions du conseil de classe.</a:t>
            </a:r>
          </a:p>
        </p:txBody>
      </p:sp>
    </p:spTree>
    <p:extLst>
      <p:ext uri="{BB962C8B-B14F-4D97-AF65-F5344CB8AC3E}">
        <p14:creationId xmlns:p14="http://schemas.microsoft.com/office/powerpoint/2010/main" val="284229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a:t>XX/XX/XXXX</a:t>
            </a:r>
            <a:endParaRPr lang="fr-FR" cap="all" dirty="0"/>
          </a:p>
        </p:txBody>
      </p:sp>
      <p:sp>
        <p:nvSpPr>
          <p:cNvPr id="15" name="ZoneTexte 14"/>
          <p:cNvSpPr txBox="1"/>
          <p:nvPr/>
        </p:nvSpPr>
        <p:spPr>
          <a:xfrm>
            <a:off x="-20807" y="1412776"/>
            <a:ext cx="9143999" cy="5004000"/>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Se connecter au service en ligne Orientation</a:t>
            </a:r>
          </a:p>
          <a:p>
            <a:endParaRPr lang="fr-FR" sz="32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Compatible avec tous types de supports, tablettes,    smartphones, ordinateurs</a:t>
            </a:r>
          </a:p>
          <a:p>
            <a:endParaRPr lang="fr-FR" sz="2400" b="1" dirty="0">
              <a:solidFill>
                <a:schemeClr val="bg1"/>
              </a:solidFill>
              <a:latin typeface="Marianne" panose="02000000000000000000" pitchFamily="2" charset="0"/>
            </a:endParaRPr>
          </a:p>
          <a:p>
            <a:r>
              <a:rPr lang="fr-FR" sz="2400" b="1" dirty="0">
                <a:solidFill>
                  <a:schemeClr val="bg1"/>
                </a:solidFill>
                <a:latin typeface="Marianne" panose="02000000000000000000" pitchFamily="2" charset="0"/>
              </a:rPr>
              <a:t>Accès avec l’adresse unique teleservices.education.gouv.fr</a:t>
            </a: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308264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9" name="Rectangle 8"/>
          <p:cNvSpPr/>
          <p:nvPr/>
        </p:nvSpPr>
        <p:spPr>
          <a:xfrm>
            <a:off x="323528" y="3812176"/>
            <a:ext cx="8748453"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du représentant légal permet de formuler les choix et de répondre aux propositions d’orientation.</a:t>
            </a:r>
            <a:br>
              <a:rPr lang="fr-FR" sz="1400" b="1" dirty="0">
                <a:solidFill>
                  <a:schemeClr val="tx2">
                    <a:lumMod val="75000"/>
                  </a:schemeClr>
                </a:solidFill>
                <a:latin typeface="Marianne" panose="02000000000000000000" pitchFamily="2" charset="0"/>
              </a:rPr>
            </a:br>
            <a:endParaRPr lang="fr-FR" sz="1400" b="1" dirty="0">
              <a:solidFill>
                <a:schemeClr val="tx2">
                  <a:lumMod val="75000"/>
                </a:schemeClr>
              </a:solidFill>
              <a:latin typeface="Marianne" panose="02000000000000000000" pitchFamily="2" charset="0"/>
            </a:endParaRPr>
          </a:p>
          <a:p>
            <a:pPr lvl="0" defTabSz="1219170">
              <a:lnSpc>
                <a:spcPct val="90000"/>
              </a:lnSpc>
              <a:spcBef>
                <a:spcPct val="0"/>
              </a:spcBef>
            </a:pPr>
            <a:r>
              <a:rPr lang="fr-FR" sz="1400" b="1" dirty="0">
                <a:solidFill>
                  <a:schemeClr val="tx2">
                    <a:lumMod val="75000"/>
                  </a:schemeClr>
                </a:solidFill>
                <a:latin typeface="Marianne" panose="02000000000000000000" pitchFamily="2" charset="0"/>
              </a:rPr>
              <a:t>Le compte de l’élève permet de lire ce que le représentant légal a complété.</a:t>
            </a:r>
            <a:endParaRPr lang="fr-FR" sz="1400" dirty="0">
              <a:solidFill>
                <a:schemeClr val="tx2">
                  <a:lumMod val="75000"/>
                </a:schemeClr>
              </a:solidFill>
            </a:endParaRPr>
          </a:p>
        </p:txBody>
      </p:sp>
      <p:pic>
        <p:nvPicPr>
          <p:cNvPr id="13" name="Image 12"/>
          <p:cNvPicPr>
            <a:picLocks noChangeAspect="1"/>
          </p:cNvPicPr>
          <p:nvPr/>
        </p:nvPicPr>
        <p:blipFill>
          <a:blip r:embed="rId2"/>
          <a:stretch>
            <a:fillRect/>
          </a:stretch>
        </p:blipFill>
        <p:spPr>
          <a:xfrm>
            <a:off x="1428074" y="379887"/>
            <a:ext cx="6539359" cy="3204000"/>
          </a:xfrm>
          <a:prstGeom prst="rect">
            <a:avLst/>
          </a:prstGeom>
        </p:spPr>
      </p:pic>
    </p:spTree>
    <p:extLst>
      <p:ext uri="{BB962C8B-B14F-4D97-AF65-F5344CB8AC3E}">
        <p14:creationId xmlns:p14="http://schemas.microsoft.com/office/powerpoint/2010/main" val="2522503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547662" y="337240"/>
            <a:ext cx="5803895" cy="3853006"/>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55378" y="4202670"/>
            <a:ext cx="8388464" cy="867930"/>
          </a:xfrm>
          <a:prstGeom prst="rect">
            <a:avLst/>
          </a:prstGeom>
        </p:spPr>
        <p:txBody>
          <a:bodyPr wrap="square">
            <a:spAutoFit/>
          </a:bodyPr>
          <a:lstStyle/>
          <a:p>
            <a:pPr lvl="0" defTabSz="1219170">
              <a:lnSpc>
                <a:spcPct val="90000"/>
              </a:lnSpc>
              <a:spcBef>
                <a:spcPct val="0"/>
              </a:spcBef>
            </a:pPr>
            <a:r>
              <a:rPr lang="fr-FR" sz="1400" b="1" dirty="0">
                <a:solidFill>
                  <a:schemeClr val="tx2">
                    <a:lumMod val="75000"/>
                  </a:schemeClr>
                </a:solidFill>
                <a:latin typeface="Marianne" panose="02000000000000000000" pitchFamily="2" charset="0"/>
              </a:rPr>
              <a:t>Se connecter avec mon compte </a:t>
            </a:r>
            <a:r>
              <a:rPr lang="fr-FR" sz="1400" b="1" dirty="0" err="1">
                <a:solidFill>
                  <a:schemeClr val="tx2">
                    <a:lumMod val="75000"/>
                  </a:schemeClr>
                </a:solidFill>
                <a:latin typeface="Marianne" panose="02000000000000000000" pitchFamily="2" charset="0"/>
              </a:rPr>
              <a:t>ÉduConnect</a:t>
            </a:r>
            <a:r>
              <a:rPr lang="fr-FR" sz="1400" b="1" dirty="0">
                <a:solidFill>
                  <a:schemeClr val="tx2">
                    <a:lumMod val="75000"/>
                  </a:schemeClr>
                </a:solidFill>
                <a:latin typeface="Marianne" panose="02000000000000000000" pitchFamily="2" charset="0"/>
              </a:rPr>
              <a:t>, l’identifiant et le mot de passe transmis par le chef d’établissement.</a:t>
            </a:r>
            <a:br>
              <a:rPr lang="fr-FR" sz="1400" b="1" dirty="0">
                <a:solidFill>
                  <a:schemeClr val="tx2">
                    <a:lumMod val="75000"/>
                  </a:schemeClr>
                </a:solidFill>
                <a:latin typeface="Marianne" panose="02000000000000000000" pitchFamily="2" charset="0"/>
              </a:rPr>
            </a:br>
            <a:br>
              <a:rPr lang="fr-FR" sz="1400" b="1" dirty="0">
                <a:solidFill>
                  <a:schemeClr val="tx2">
                    <a:lumMod val="75000"/>
                  </a:schemeClr>
                </a:solidFill>
                <a:latin typeface="Marianne" panose="02000000000000000000" pitchFamily="2" charset="0"/>
              </a:rPr>
            </a:br>
            <a:endParaRPr lang="fr-FR" sz="1400" dirty="0">
              <a:solidFill>
                <a:schemeClr val="tx2">
                  <a:lumMod val="75000"/>
                </a:schemeClr>
              </a:solidFill>
            </a:endParaRPr>
          </a:p>
        </p:txBody>
      </p:sp>
    </p:spTree>
    <p:extLst>
      <p:ext uri="{BB962C8B-B14F-4D97-AF65-F5344CB8AC3E}">
        <p14:creationId xmlns:p14="http://schemas.microsoft.com/office/powerpoint/2010/main" val="1505815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259632" y="483518"/>
            <a:ext cx="6193600" cy="4608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6952441" y="1942719"/>
            <a:ext cx="1864825"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Accès aux services en ligne dans le menu Mes services.</a:t>
            </a:r>
            <a:endParaRPr lang="fr-FR" sz="1400" dirty="0">
              <a:solidFill>
                <a:schemeClr val="tx2">
                  <a:lumMod val="75000"/>
                </a:schemeClr>
              </a:solidFill>
            </a:endParaRPr>
          </a:p>
          <a:p>
            <a:pPr lvl="0" defTabSz="1219170">
              <a:lnSpc>
                <a:spcPct val="90000"/>
              </a:lnSpc>
              <a:spcBef>
                <a:spcPct val="0"/>
              </a:spcBef>
            </a:pPr>
            <a:br>
              <a:rPr lang="fr-FR" sz="1400" b="1" dirty="0">
                <a:solidFill>
                  <a:srgbClr val="31849B"/>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370121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187624" y="555526"/>
            <a:ext cx="7548300" cy="4284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2942416" y="2283718"/>
            <a:ext cx="5256584" cy="1255728"/>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Sur la page d’accueil de Scolarité services choisir Orientation à partir de la date indiquée par le chef d’établissement.</a:t>
            </a: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165128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p:cNvPicPr>
            <a:picLocks noChangeAspect="1"/>
          </p:cNvPicPr>
          <p:nvPr/>
        </p:nvPicPr>
        <p:blipFill>
          <a:blip r:embed="rId2"/>
          <a:stretch>
            <a:fillRect/>
          </a:stretch>
        </p:blipFill>
        <p:spPr>
          <a:xfrm>
            <a:off x="1193791" y="463500"/>
            <a:ext cx="3771885" cy="4680000"/>
          </a:xfrm>
          <a:prstGeom prst="rect">
            <a:avLst/>
          </a:prstGeom>
        </p:spPr>
      </p:pic>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276999"/>
          </a:xfrm>
          <a:prstGeom prst="rect">
            <a:avLst/>
          </a:prstGeom>
        </p:spPr>
        <p:txBody>
          <a:bodyPr wrap="square">
            <a:spAutoFit/>
          </a:bodyPr>
          <a:lstStyle/>
          <a:p>
            <a:r>
              <a:rPr lang="fr-FR" sz="1200" b="1" dirty="0">
                <a:solidFill>
                  <a:srgbClr val="435997"/>
                </a:solidFill>
                <a:latin typeface="Marianne" panose="02000000000000000000" pitchFamily="2" charset="0"/>
              </a:rPr>
              <a:t>Se connecter au service en ligne Orientation</a:t>
            </a:r>
            <a:endParaRPr lang="fr-FR" sz="1200" b="1" dirty="0"/>
          </a:p>
        </p:txBody>
      </p:sp>
      <p:sp>
        <p:nvSpPr>
          <p:cNvPr id="6" name="Rectangle 5"/>
          <p:cNvSpPr/>
          <p:nvPr/>
        </p:nvSpPr>
        <p:spPr>
          <a:xfrm>
            <a:off x="4965676" y="1347614"/>
            <a:ext cx="4067944" cy="1837426"/>
          </a:xfrm>
          <a:prstGeom prst="rect">
            <a:avLst/>
          </a:prstGeom>
        </p:spPr>
        <p:txBody>
          <a:bodyPr wrap="square">
            <a:spAutoFit/>
          </a:bodyPr>
          <a:lstStyle/>
          <a:p>
            <a:pPr defTabSz="1219170">
              <a:lnSpc>
                <a:spcPct val="90000"/>
              </a:lnSpc>
              <a:spcBef>
                <a:spcPct val="0"/>
              </a:spcBef>
            </a:pPr>
            <a:r>
              <a:rPr lang="fr-FR" sz="1400" b="1" dirty="0">
                <a:solidFill>
                  <a:schemeClr val="tx2">
                    <a:lumMod val="75000"/>
                  </a:schemeClr>
                </a:solidFill>
                <a:latin typeface="Marianne" panose="02000000000000000000" pitchFamily="2" charset="0"/>
              </a:rPr>
              <a:t>Les étapes de l’orientation, l’affectation et l’inscription sont présentées pour préparer la rentrée 2024. </a:t>
            </a:r>
          </a:p>
          <a:p>
            <a:pPr defTabSz="1219170">
              <a:lnSpc>
                <a:spcPct val="90000"/>
              </a:lnSpc>
              <a:spcBef>
                <a:spcPct val="0"/>
              </a:spcBef>
            </a:pPr>
            <a:endParaRPr lang="fr-FR" sz="1400" b="1" dirty="0">
              <a:solidFill>
                <a:schemeClr val="tx2">
                  <a:lumMod val="75000"/>
                </a:schemeClr>
              </a:solidFill>
              <a:latin typeface="Marianne" panose="02000000000000000000" pitchFamily="2" charset="0"/>
            </a:endParaRPr>
          </a:p>
          <a:p>
            <a:pPr defTabSz="1219170">
              <a:lnSpc>
                <a:spcPct val="90000"/>
              </a:lnSpc>
              <a:spcBef>
                <a:spcPct val="0"/>
              </a:spcBef>
            </a:pPr>
            <a:r>
              <a:rPr lang="fr-FR" sz="1400" b="1" dirty="0">
                <a:solidFill>
                  <a:schemeClr val="tx2">
                    <a:lumMod val="75000"/>
                  </a:schemeClr>
                </a:solidFill>
                <a:latin typeface="Marianne" panose="02000000000000000000" pitchFamily="2" charset="0"/>
              </a:rPr>
              <a:t>Le bouton activé indique l’étape en cours.</a:t>
            </a:r>
          </a:p>
          <a:p>
            <a:pPr defTabSz="1219170">
              <a:lnSpc>
                <a:spcPct val="90000"/>
              </a:lnSpc>
              <a:spcBef>
                <a:spcPct val="0"/>
              </a:spcBef>
            </a:pPr>
            <a:br>
              <a:rPr lang="fr-FR" sz="1400" b="1" dirty="0">
                <a:solidFill>
                  <a:schemeClr val="tx2">
                    <a:lumMod val="75000"/>
                  </a:schemeClr>
                </a:solidFill>
                <a:latin typeface="Marianne" panose="02000000000000000000" pitchFamily="2" charset="0"/>
              </a:rPr>
            </a:br>
            <a:r>
              <a:rPr lang="fr-FR" sz="1400" b="1" dirty="0">
                <a:solidFill>
                  <a:schemeClr val="tx2">
                    <a:lumMod val="75000"/>
                  </a:schemeClr>
                </a:solidFill>
                <a:latin typeface="Marianne" panose="02000000000000000000" pitchFamily="2" charset="0"/>
              </a:rPr>
              <a:t> </a:t>
            </a:r>
            <a:br>
              <a:rPr lang="fr-FR" sz="1400" b="1" dirty="0">
                <a:solidFill>
                  <a:schemeClr val="tx2">
                    <a:lumMod val="75000"/>
                  </a:schemeClr>
                </a:solidFill>
                <a:latin typeface="Marianne" panose="02000000000000000000" pitchFamily="2" charset="0"/>
              </a:rPr>
            </a:br>
            <a:br>
              <a:rPr lang="fr-FR" sz="1400" b="1" dirty="0">
                <a:solidFill>
                  <a:srgbClr val="31849B"/>
                </a:solidFill>
                <a:latin typeface="Marianne" panose="02000000000000000000" pitchFamily="2" charset="0"/>
              </a:rPr>
            </a:br>
            <a:endParaRPr lang="fr-FR" sz="1400" dirty="0"/>
          </a:p>
        </p:txBody>
      </p:sp>
    </p:spTree>
    <p:extLst>
      <p:ext uri="{BB962C8B-B14F-4D97-AF65-F5344CB8AC3E}">
        <p14:creationId xmlns:p14="http://schemas.microsoft.com/office/powerpoint/2010/main" val="222528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8" name="ZoneTexte 7"/>
          <p:cNvSpPr txBox="1"/>
          <p:nvPr/>
        </p:nvSpPr>
        <p:spPr>
          <a:xfrm>
            <a:off x="1" y="1412776"/>
            <a:ext cx="9143999" cy="5016758"/>
          </a:xfrm>
          <a:prstGeom prst="rect">
            <a:avLst/>
          </a:prstGeom>
          <a:solidFill>
            <a:srgbClr val="475E9F"/>
          </a:solidFill>
        </p:spPr>
        <p:txBody>
          <a:bodyPr wrap="square" rtlCol="0">
            <a:spAutoFit/>
          </a:bodyPr>
          <a:lstStyle/>
          <a:p>
            <a:endParaRPr lang="fr-FR" sz="3200" b="1" dirty="0">
              <a:solidFill>
                <a:schemeClr val="bg1"/>
              </a:solidFill>
            </a:endParaRPr>
          </a:p>
          <a:p>
            <a:endParaRPr lang="fr-FR" sz="3200" b="1" dirty="0">
              <a:solidFill>
                <a:schemeClr val="bg1"/>
              </a:solidFill>
            </a:endParaRPr>
          </a:p>
          <a:p>
            <a:endParaRPr lang="fr-FR" sz="3200" b="1" dirty="0">
              <a:solidFill>
                <a:schemeClr val="bg1"/>
              </a:solidFill>
            </a:endParaRPr>
          </a:p>
          <a:p>
            <a:r>
              <a:rPr lang="fr-FR" sz="3200" b="1" dirty="0">
                <a:solidFill>
                  <a:schemeClr val="bg1"/>
                </a:solidFill>
                <a:latin typeface="Marianne" panose="02000000000000000000" pitchFamily="2" charset="0"/>
              </a:rPr>
              <a:t>Demander sa voie d’orientation après la 3</a:t>
            </a:r>
            <a:r>
              <a:rPr lang="fr-FR" sz="3200" b="1" baseline="30000" dirty="0">
                <a:solidFill>
                  <a:schemeClr val="bg1"/>
                </a:solidFill>
                <a:latin typeface="Marianne" panose="02000000000000000000" pitchFamily="2" charset="0"/>
              </a:rPr>
              <a:t>e</a:t>
            </a:r>
            <a:endParaRPr lang="fr-FR" sz="2400" dirty="0">
              <a:solidFill>
                <a:schemeClr val="bg1"/>
              </a:solidFill>
              <a:latin typeface="Marianne" panose="02000000000000000000" pitchFamily="2" charset="0"/>
            </a:endParaRPr>
          </a:p>
          <a:p>
            <a:endParaRPr lang="fr-FR" sz="2400" b="1" i="1" dirty="0">
              <a:solidFill>
                <a:schemeClr val="bg1"/>
              </a:solidFill>
              <a:latin typeface="Marianne" panose="02000000000000000000" pitchFamily="2" charset="0"/>
            </a:endParaRPr>
          </a:p>
          <a:p>
            <a:r>
              <a:rPr lang="fr-FR" sz="2400" b="1" i="1" dirty="0">
                <a:solidFill>
                  <a:schemeClr val="bg1"/>
                </a:solidFill>
                <a:latin typeface="Marianne" panose="02000000000000000000" pitchFamily="2" charset="0"/>
              </a:rPr>
              <a:t>Dialogue avec le conseil de classe</a:t>
            </a:r>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rgbClr val="435997"/>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latin typeface="Marianne" panose="02000000000000000000" pitchFamily="2" charset="0"/>
            </a:endParaRPr>
          </a:p>
          <a:p>
            <a:endParaRPr lang="fr-FR" sz="2400" dirty="0">
              <a:solidFill>
                <a:schemeClr val="bg1"/>
              </a:solidFill>
            </a:endParaRPr>
          </a:p>
        </p:txBody>
      </p:sp>
    </p:spTree>
    <p:extLst>
      <p:ext uri="{BB962C8B-B14F-4D97-AF65-F5344CB8AC3E}">
        <p14:creationId xmlns:p14="http://schemas.microsoft.com/office/powerpoint/2010/main" val="132814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r>
              <a:rPr lang="fr-FR" cap="all" dirty="0"/>
              <a:t>2023-2024</a:t>
            </a:r>
          </a:p>
        </p:txBody>
      </p:sp>
      <p:sp>
        <p:nvSpPr>
          <p:cNvPr id="7" name="Rectangle 6"/>
          <p:cNvSpPr/>
          <p:nvPr/>
        </p:nvSpPr>
        <p:spPr>
          <a:xfrm>
            <a:off x="4211960" y="80667"/>
            <a:ext cx="4572040" cy="523220"/>
          </a:xfrm>
          <a:prstGeom prst="rect">
            <a:avLst/>
          </a:prstGeom>
        </p:spPr>
        <p:txBody>
          <a:bodyPr wrap="square">
            <a:spAutoFit/>
          </a:bodyPr>
          <a:lstStyle/>
          <a:p>
            <a:r>
              <a:rPr lang="fr-FR" sz="1400" b="1" dirty="0">
                <a:solidFill>
                  <a:srgbClr val="435997"/>
                </a:solidFill>
                <a:latin typeface="Marianne" panose="02000000000000000000" pitchFamily="2" charset="0"/>
              </a:rPr>
              <a:t>Demander sa voie d’orientation après la 3</a:t>
            </a:r>
            <a:r>
              <a:rPr lang="fr-FR" sz="1400" b="1" baseline="30000" dirty="0">
                <a:solidFill>
                  <a:srgbClr val="435997"/>
                </a:solidFill>
                <a:latin typeface="Marianne" panose="02000000000000000000" pitchFamily="2" charset="0"/>
              </a:rPr>
              <a:t>e</a:t>
            </a:r>
            <a:endParaRPr lang="fr-FR" sz="1400" b="1" dirty="0">
              <a:solidFill>
                <a:srgbClr val="435997"/>
              </a:solidFill>
              <a:latin typeface="Marianne" panose="02000000000000000000" pitchFamily="2" charset="0"/>
            </a:endParaRPr>
          </a:p>
          <a:p>
            <a:endParaRPr lang="fr-FR" sz="1400" b="1" dirty="0">
              <a:solidFill>
                <a:srgbClr val="435997"/>
              </a:solidFill>
              <a:latin typeface="Marianne" panose="02000000000000000000" pitchFamily="2" charset="0"/>
            </a:endParaRPr>
          </a:p>
        </p:txBody>
      </p:sp>
      <p:sp>
        <p:nvSpPr>
          <p:cNvPr id="8" name="Titre 8"/>
          <p:cNvSpPr>
            <a:spLocks noGrp="1"/>
          </p:cNvSpPr>
          <p:nvPr>
            <p:ph type="title" idx="4294967295"/>
          </p:nvPr>
        </p:nvSpPr>
        <p:spPr>
          <a:xfrm>
            <a:off x="683568" y="1059582"/>
            <a:ext cx="7776864" cy="30174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fr-FR" sz="1800" dirty="0">
                <a:solidFill>
                  <a:schemeClr val="tx2">
                    <a:lumMod val="75000"/>
                  </a:schemeClr>
                </a:solidFill>
                <a:latin typeface="Marianne" panose="02000000000000000000" pitchFamily="2" charset="0"/>
              </a:rPr>
              <a:t>Un seul des représentants légaux de l’élève peut faire la saisie des choix définitifs.</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La réponse aux propositions d’orientation du conseil de classe pourra être donnée indifféremment par l’un ou l’autre des représentants légaux.</a:t>
            </a: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br>
              <a:rPr lang="fr-FR" sz="1800" dirty="0">
                <a:solidFill>
                  <a:schemeClr val="tx2">
                    <a:lumMod val="75000"/>
                  </a:schemeClr>
                </a:solidFill>
                <a:latin typeface="Marianne" panose="02000000000000000000" pitchFamily="2" charset="0"/>
              </a:rPr>
            </a:br>
            <a:r>
              <a:rPr lang="fr-FR" sz="1800" dirty="0">
                <a:solidFill>
                  <a:schemeClr val="tx2">
                    <a:lumMod val="75000"/>
                  </a:schemeClr>
                </a:solidFill>
                <a:latin typeface="Marianne" panose="02000000000000000000" pitchFamily="2" charset="0"/>
              </a:rPr>
              <a:t>En cas de difficulté les responsables légaux peuvent s’adresser au chef d’établissement.</a:t>
            </a:r>
          </a:p>
        </p:txBody>
      </p:sp>
    </p:spTree>
    <p:extLst>
      <p:ext uri="{BB962C8B-B14F-4D97-AF65-F5344CB8AC3E}">
        <p14:creationId xmlns:p14="http://schemas.microsoft.com/office/powerpoint/2010/main" val="4265705675"/>
      </p:ext>
    </p:extLst>
  </p:cSld>
  <p:clrMapOvr>
    <a:masterClrMapping/>
  </p:clrMapOvr>
</p:sld>
</file>

<file path=ppt/theme/theme1.xml><?xml version="1.0" encoding="utf-8"?>
<a:theme xmlns:a="http://schemas.openxmlformats.org/drawingml/2006/main" name="MINISTÈRIEL">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ministeriel_marianne" id="{5F0B8B09-9A99-4083-B883-79F2388C6E1D}" vid="{F8005780-5DEF-4BE0-805B-EA49FB1EABC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711CBDF24E87429AD9C0273156F54A" ma:contentTypeVersion="1" ma:contentTypeDescription="Crée un document." ma:contentTypeScope="" ma:versionID="2e7c5aa9ef5d81659d4bf2e92a6f29ee">
  <xsd:schema xmlns:xsd="http://www.w3.org/2001/XMLSchema" xmlns:xs="http://www.w3.org/2001/XMLSchema" xmlns:p="http://schemas.microsoft.com/office/2006/metadata/properties" xmlns:ns1="http://schemas.microsoft.com/sharepoint/v3" targetNamespace="http://schemas.microsoft.com/office/2006/metadata/properties" ma:root="true" ma:fieldsID="e407a0f58931eb9b8f607584e4edce4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e de début de planification" ma:description="" ma:hidden="true" ma:internalName="PublishingStartDate">
      <xsd:simpleType>
        <xsd:restriction base="dms:Unknown"/>
      </xsd:simpleType>
    </xsd:element>
    <xsd:element name="PublishingExpirationDate" ma:index="9" nillable="true" ma:displayName="Date de fin de planification"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5A41BC-8BF4-4C98-B546-0CA0C6D7D4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4B279A5-87A2-445D-95C3-916EB9C5F0E3}">
  <ds:schemaRefs>
    <ds:schemaRef ds:uri="http://schemas.microsoft.com/office/2006/documentManagement/types"/>
    <ds:schemaRef ds:uri="http://www.w3.org/XML/1998/namespace"/>
    <ds:schemaRef ds:uri="http://schemas.microsoft.com/office/2006/metadata/properties"/>
    <ds:schemaRef ds:uri="http://purl.org/dc/terms/"/>
    <ds:schemaRef ds:uri="http://schemas.microsoft.com/sharepoint/v3"/>
    <ds:schemaRef ds:uri="http://purl.org/dc/dcmityp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4D416C5A-7AEB-4464-B116-D5E8F5627C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MINISTÈRIEL</Template>
  <TotalTime>319</TotalTime>
  <Words>470</Words>
  <Application>Microsoft Office PowerPoint</Application>
  <PresentationFormat>Affichage à l'écran (16:9)</PresentationFormat>
  <Paragraphs>92</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Calibri</vt:lpstr>
      <vt:lpstr>Marianne</vt:lpstr>
      <vt:lpstr>MINISTÈRIEL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Un seul des représentants légaux de l’élève peut faire la saisie des choix définitifs.   La réponse aux propositions d’orientation du conseil de classe pourra être donnée indifféremment par l’un ou l’autre des représentants légaux.   En cas de difficulté les responsables légaux peuvent s’adresser au chef d’établissement.</vt:lpstr>
      <vt:lpstr>Les étapes sont présentées avec des conseils pour s’informer sur les établissements et les formations envisagées après la 3e.</vt:lpstr>
      <vt:lpstr>Le bouton + Ajouter un choix ouvre une pop-up qui permet la sélection d’une voie d’orientation.</vt:lpstr>
      <vt:lpstr>La sélection d’une voie se fait dans l’ordre de préférence, il est possible de modifier les choix jusqu’à la fermeture du service en ligne Orientation à la date indiquée par le chef d’établissement. </vt:lpstr>
      <vt:lpstr>Présentation PowerPoint</vt:lpstr>
      <vt:lpstr> Les choix validés sont transmis automatiquement à l’établissement pour le conseil de classe.</vt:lpstr>
      <vt:lpstr>Présentation PowerPoint</vt:lpstr>
      <vt:lpstr>Présentation PowerPoint</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sec</cp:lastModifiedBy>
  <cp:revision>40</cp:revision>
  <dcterms:created xsi:type="dcterms:W3CDTF">2020-03-05T15:21:24Z</dcterms:created>
  <dcterms:modified xsi:type="dcterms:W3CDTF">2024-03-21T14:58:59Z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0x010100AA711CBDF24E87429AD9C0273156F54A</vt:lpwstr>
  </property>
</Properties>
</file>